
<file path=[Content_Types].xml><?xml version="1.0" encoding="utf-8"?>
<Types xmlns="http://schemas.openxmlformats.org/package/2006/content-types">
  <Default Extension="xml" ContentType="application/xml"/>
  <Default Extension="jpg" ContentType="image/jpeg"/>
  <Default Extension="mp3" ContentType="audio/mpeg"/>
  <Default Extension="jpg_512" ContentType="image/jpeg"/>
  <Default Extension="jpeg" ContentType="image/jpe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8"/>
    <p:restoredTop sz="94696"/>
  </p:normalViewPr>
  <p:slideViewPr>
    <p:cSldViewPr snapToGrid="0" snapToObjects="1">
      <p:cViewPr varScale="1">
        <p:scale>
          <a:sx n="84" d="100"/>
          <a:sy n="84" d="100"/>
        </p:scale>
        <p:origin x="216"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6EB9F-6073-7546-86DC-6535D0EC4ACC}" type="datetimeFigureOut">
              <a:rPr lang="en-US" smtClean="0"/>
              <a:t>5/12/17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39619-4299-A04E-9E52-A0C0358A5F3D}" type="slidenum">
              <a:rPr lang="en-US" smtClean="0"/>
              <a:t>‹#›</a:t>
            </a:fld>
            <a:endParaRPr lang="en-US"/>
          </a:p>
        </p:txBody>
      </p:sp>
    </p:spTree>
    <p:extLst>
      <p:ext uri="{BB962C8B-B14F-4D97-AF65-F5344CB8AC3E}">
        <p14:creationId xmlns:p14="http://schemas.microsoft.com/office/powerpoint/2010/main" val="73616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E8DEEE-4C09-9A49-8F4F-42C8456669D2}"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74241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8DEEE-4C09-9A49-8F4F-42C8456669D2}"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130964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8DEEE-4C09-9A49-8F4F-42C8456669D2}"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170272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8DEEE-4C09-9A49-8F4F-42C8456669D2}"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82034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8DEEE-4C09-9A49-8F4F-42C8456669D2}"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66600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8DEEE-4C09-9A49-8F4F-42C8456669D2}" type="datetimeFigureOut">
              <a:rPr lang="en-US" smtClean="0"/>
              <a:t>5/12/17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87555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E8DEEE-4C09-9A49-8F4F-42C8456669D2}" type="datetimeFigureOut">
              <a:rPr lang="en-US" smtClean="0"/>
              <a:t>5/12/17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85772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E8DEEE-4C09-9A49-8F4F-42C8456669D2}" type="datetimeFigureOut">
              <a:rPr lang="en-US" smtClean="0"/>
              <a:t>5/12/17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187481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8DEEE-4C09-9A49-8F4F-42C8456669D2}" type="datetimeFigureOut">
              <a:rPr lang="en-US" smtClean="0"/>
              <a:t>5/12/17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207079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8DEEE-4C09-9A49-8F4F-42C8456669D2}" type="datetimeFigureOut">
              <a:rPr lang="en-US" smtClean="0"/>
              <a:t>5/12/17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172838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8DEEE-4C09-9A49-8F4F-42C8456669D2}" type="datetimeFigureOut">
              <a:rPr lang="en-US" smtClean="0"/>
              <a:t>5/12/17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EFB0D-FE6B-5242-B2C9-2537FA56D9B5}" type="slidenum">
              <a:rPr lang="en-US" smtClean="0"/>
              <a:t>‹#›</a:t>
            </a:fld>
            <a:endParaRPr lang="en-US"/>
          </a:p>
        </p:txBody>
      </p:sp>
    </p:spTree>
    <p:extLst>
      <p:ext uri="{BB962C8B-B14F-4D97-AF65-F5344CB8AC3E}">
        <p14:creationId xmlns:p14="http://schemas.microsoft.com/office/powerpoint/2010/main" val="12344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8DEEE-4C09-9A49-8F4F-42C8456669D2}" type="datetimeFigureOut">
              <a:rPr lang="en-US" smtClean="0"/>
              <a:t>5/12/17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EFB0D-FE6B-5242-B2C9-2537FA56D9B5}" type="slidenum">
              <a:rPr lang="en-US" smtClean="0"/>
              <a:t>‹#›</a:t>
            </a:fld>
            <a:endParaRPr lang="en-US"/>
          </a:p>
        </p:txBody>
      </p:sp>
    </p:spTree>
    <p:extLst>
      <p:ext uri="{BB962C8B-B14F-4D97-AF65-F5344CB8AC3E}">
        <p14:creationId xmlns:p14="http://schemas.microsoft.com/office/powerpoint/2010/main" val="99451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jpg"/><Relationship Id="rId5"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_512"/></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63"/>
          <a:stretch/>
        </p:blipFill>
        <p:spPr>
          <a:xfrm>
            <a:off x="4818888" y="10"/>
            <a:ext cx="7373112" cy="6857989"/>
          </a:xfrm>
          <a:prstGeom prst="rect">
            <a:avLst/>
          </a:prstGeom>
        </p:spPr>
      </p:pic>
      <p:sp>
        <p:nvSpPr>
          <p:cNvPr id="9"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672" y="2600324"/>
            <a:ext cx="5058370" cy="3320973"/>
          </a:xfrm>
        </p:spPr>
        <p:txBody>
          <a:bodyPr anchor="t">
            <a:normAutofit/>
          </a:bodyPr>
          <a:lstStyle/>
          <a:p>
            <a:pPr algn="l"/>
            <a:r>
              <a:rPr lang="en-US" sz="5400"/>
              <a:t>My seminars</a:t>
            </a:r>
          </a:p>
        </p:txBody>
      </p:sp>
      <p:sp>
        <p:nvSpPr>
          <p:cNvPr id="3" name="Subtitle 2"/>
          <p:cNvSpPr>
            <a:spLocks noGrp="1"/>
          </p:cNvSpPr>
          <p:nvPr>
            <p:ph type="subTitle" idx="1"/>
          </p:nvPr>
        </p:nvSpPr>
        <p:spPr>
          <a:xfrm>
            <a:off x="804672" y="1300450"/>
            <a:ext cx="4167376" cy="1155525"/>
          </a:xfrm>
        </p:spPr>
        <p:txBody>
          <a:bodyPr anchor="b">
            <a:normAutofit/>
          </a:bodyPr>
          <a:lstStyle/>
          <a:p>
            <a:pPr algn="l"/>
            <a:r>
              <a:rPr lang="en-US" sz="2000"/>
              <a:t>Lennard de Ridder</a:t>
            </a:r>
          </a:p>
          <a:p>
            <a:pPr algn="l"/>
            <a:r>
              <a:rPr lang="en-US" sz="2000"/>
              <a:t>2IBM07</a:t>
            </a:r>
          </a:p>
        </p:txBody>
      </p:sp>
      <p:pic>
        <p:nvPicPr>
          <p:cNvPr id="5" name="136_full_endless-possibilities_029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0760" y="127000"/>
            <a:ext cx="812800" cy="812800"/>
          </a:xfrm>
          <a:prstGeom prst="rect">
            <a:avLst/>
          </a:prstGeom>
        </p:spPr>
      </p:pic>
    </p:spTree>
    <p:extLst>
      <p:ext uri="{BB962C8B-B14F-4D97-AF65-F5344CB8AC3E}">
        <p14:creationId xmlns:p14="http://schemas.microsoft.com/office/powerpoint/2010/main" val="26859101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98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The Key to Investing: Summary</a:t>
            </a:r>
          </a:p>
        </p:txBody>
      </p:sp>
      <p:sp>
        <p:nvSpPr>
          <p:cNvPr id="3" name="Content Placeholder 2"/>
          <p:cNvSpPr>
            <a:spLocks noGrp="1"/>
          </p:cNvSpPr>
          <p:nvPr>
            <p:ph idx="1"/>
          </p:nvPr>
        </p:nvSpPr>
        <p:spPr>
          <a:xfrm>
            <a:off x="6049182" y="802638"/>
            <a:ext cx="5408696" cy="5252722"/>
          </a:xfrm>
        </p:spPr>
        <p:txBody>
          <a:bodyPr anchor="ctr">
            <a:normAutofit/>
          </a:bodyPr>
          <a:lstStyle/>
          <a:p>
            <a:pPr>
              <a:lnSpc>
                <a:spcPct val="80000"/>
              </a:lnSpc>
            </a:pPr>
            <a:r>
              <a:rPr lang="en-US" sz="2400">
                <a:solidFill>
                  <a:schemeClr val="bg1"/>
                </a:solidFill>
              </a:rPr>
              <a:t>The seminar was divided in three parts, but Pierre Huylenbroeck was the most interesting speaker of them all. He is owner of Mister Market Magazine and explained to us how investing with a small amount of money could still be profitable to us. He explained to us how we could build a professional portfolio and spread our risks. After this seminar, Nino Galle and I tried to build our own model, which we used in the Stock Exchange game of KBC (KBC beleggerskoers). Using this model, I gained an ROI of 24% in only 5 months. The model tells you how to eliminate your emotions and provides you with a rational choice model. </a:t>
            </a:r>
          </a:p>
        </p:txBody>
      </p:sp>
    </p:spTree>
    <p:extLst>
      <p:ext uri="{BB962C8B-B14F-4D97-AF65-F5344CB8AC3E}">
        <p14:creationId xmlns:p14="http://schemas.microsoft.com/office/powerpoint/2010/main" val="149785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880" r="24380"/>
          <a:stretch/>
        </p:blipFill>
        <p:spPr>
          <a:xfrm>
            <a:off x="20" y="10"/>
            <a:ext cx="4639713"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069940" y="365124"/>
            <a:ext cx="6172200" cy="1828800"/>
          </a:xfrm>
        </p:spPr>
        <p:txBody>
          <a:bodyPr>
            <a:normAutofit/>
          </a:bodyPr>
          <a:lstStyle/>
          <a:p>
            <a:r>
              <a:rPr lang="en-US">
                <a:solidFill>
                  <a:schemeClr val="bg1"/>
                </a:solidFill>
              </a:rPr>
              <a:t>The Key to Investing: Reflection</a:t>
            </a:r>
          </a:p>
        </p:txBody>
      </p:sp>
      <p:sp>
        <p:nvSpPr>
          <p:cNvPr id="3" name="Content Placeholder 2"/>
          <p:cNvSpPr>
            <a:spLocks noGrp="1"/>
          </p:cNvSpPr>
          <p:nvPr>
            <p:ph idx="1"/>
          </p:nvPr>
        </p:nvSpPr>
        <p:spPr>
          <a:xfrm>
            <a:off x="5069940" y="2322576"/>
            <a:ext cx="6172200" cy="3858768"/>
          </a:xfrm>
        </p:spPr>
        <p:txBody>
          <a:bodyPr>
            <a:normAutofit/>
          </a:bodyPr>
          <a:lstStyle/>
          <a:p>
            <a:r>
              <a:rPr lang="en-US" sz="2400">
                <a:solidFill>
                  <a:schemeClr val="bg1"/>
                </a:solidFill>
              </a:rPr>
              <a:t>This was one of my favorite seminars of the year. Pierre Huylenbroeck gave us a really good insight in what it takes to become active on the stock market and I have been preparing myself ever since. Before the seminar I had a strong interest as well, but Mr. Huylenbroeck gave us the tools to really start. </a:t>
            </a:r>
          </a:p>
        </p:txBody>
      </p:sp>
    </p:spTree>
    <p:extLst>
      <p:ext uri="{BB962C8B-B14F-4D97-AF65-F5344CB8AC3E}">
        <p14:creationId xmlns:p14="http://schemas.microsoft.com/office/powerpoint/2010/main" val="396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lnSpc>
                <a:spcPct val="80000"/>
              </a:lnSpc>
            </a:pPr>
            <a:r>
              <a:rPr lang="en-US" sz="3200"/>
              <a:t>Fundamentals of AdWords: Why I chose this seminar</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400">
                <a:solidFill>
                  <a:schemeClr val="bg1"/>
                </a:solidFill>
              </a:rPr>
              <a:t>Because I attended the Google Digital Masters Academy, I had access to multiple seminars by Google. AdWords was only one of the four seminars I attended. I think that if you want to pursue a career in sales and marketing, the tools by Google are essential if you want to succeed. </a:t>
            </a:r>
          </a:p>
        </p:txBody>
      </p:sp>
    </p:spTree>
    <p:extLst>
      <p:ext uri="{BB962C8B-B14F-4D97-AF65-F5344CB8AC3E}">
        <p14:creationId xmlns:p14="http://schemas.microsoft.com/office/powerpoint/2010/main" val="105175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Fundamentals of AdWords: Summary</a:t>
            </a:r>
          </a:p>
        </p:txBody>
      </p:sp>
      <p:sp>
        <p:nvSpPr>
          <p:cNvPr id="3" name="Content Placeholder 2"/>
          <p:cNvSpPr>
            <a:spLocks noGrp="1"/>
          </p:cNvSpPr>
          <p:nvPr>
            <p:ph idx="1"/>
          </p:nvPr>
        </p:nvSpPr>
        <p:spPr>
          <a:xfrm>
            <a:off x="6049182" y="802638"/>
            <a:ext cx="5408696" cy="5252722"/>
          </a:xfrm>
        </p:spPr>
        <p:txBody>
          <a:bodyPr anchor="ctr">
            <a:normAutofit/>
          </a:bodyPr>
          <a:lstStyle/>
          <a:p>
            <a:pPr>
              <a:lnSpc>
                <a:spcPct val="80000"/>
              </a:lnSpc>
            </a:pPr>
            <a:r>
              <a:rPr lang="en-US" sz="2200">
                <a:solidFill>
                  <a:schemeClr val="bg1"/>
                </a:solidFill>
              </a:rPr>
              <a:t>The seminar gave us an insight in how Google makes a profile of you, even if you do not have a Google account. In this way, marketeers can target you specifically and you will only receive relevant information. In your Google account you can look up your profile which Google has made of you. I checked it after the seminar and (not surprisingly), it was really accurate. They told us how we could target people using the AdWords platform and taught us the basics of setting up campaigns and what it takes to build a really good one. The thing which I liked most was that if you have the highest quality advertisement, you can get away with quite a low bid, if you compare it to a bad quality ad, they will have to pay way more. (But even then, a high quality ad is more likely to be shown).</a:t>
            </a:r>
          </a:p>
        </p:txBody>
      </p:sp>
    </p:spTree>
    <p:extLst>
      <p:ext uri="{BB962C8B-B14F-4D97-AF65-F5344CB8AC3E}">
        <p14:creationId xmlns:p14="http://schemas.microsoft.com/office/powerpoint/2010/main" val="12962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088" y="3302567"/>
            <a:ext cx="5170711" cy="174511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0" name="Freeform: Shap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5340605" cy="1146176"/>
          </a:xfrm>
        </p:spPr>
        <p:txBody>
          <a:bodyPr>
            <a:normAutofit/>
          </a:bodyPr>
          <a:lstStyle/>
          <a:p>
            <a:pPr>
              <a:lnSpc>
                <a:spcPct val="80000"/>
              </a:lnSpc>
            </a:pPr>
            <a:r>
              <a:rPr lang="en-US" sz="4100"/>
              <a:t>Fundamentals of AdWords: Reflection</a:t>
            </a:r>
          </a:p>
        </p:txBody>
      </p:sp>
      <p:sp>
        <p:nvSpPr>
          <p:cNvPr id="3" name="Content Placeholder 2"/>
          <p:cNvSpPr>
            <a:spLocks noGrp="1"/>
          </p:cNvSpPr>
          <p:nvPr>
            <p:ph idx="1"/>
          </p:nvPr>
        </p:nvSpPr>
        <p:spPr>
          <a:xfrm>
            <a:off x="838200" y="2173288"/>
            <a:ext cx="3603171" cy="3639684"/>
          </a:xfrm>
        </p:spPr>
        <p:txBody>
          <a:bodyPr anchor="ctr">
            <a:normAutofit/>
          </a:bodyPr>
          <a:lstStyle/>
          <a:p>
            <a:pPr>
              <a:lnSpc>
                <a:spcPct val="80000"/>
              </a:lnSpc>
            </a:pPr>
            <a:r>
              <a:rPr lang="en-US" sz="1900">
                <a:solidFill>
                  <a:schemeClr val="bg1"/>
                </a:solidFill>
              </a:rPr>
              <a:t>I really liked the series of seminars provided by Google. They gave me an insight in what it takes to set up a professional marketing campaign and how you can reach a specific audience, which will also limit your costs. I started realizing that everything you do on the Internet will have an effect on what you will see as advertisements on other websites, but I have also started to appreciate the fact that they are tailored to me. </a:t>
            </a:r>
          </a:p>
        </p:txBody>
      </p:sp>
    </p:spTree>
    <p:extLst>
      <p:ext uri="{BB962C8B-B14F-4D97-AF65-F5344CB8AC3E}">
        <p14:creationId xmlns:p14="http://schemas.microsoft.com/office/powerpoint/2010/main" val="378088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Crowd Funding: Summary</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400">
                <a:solidFill>
                  <a:schemeClr val="bg1"/>
                </a:solidFill>
              </a:rPr>
              <a:t>This seminar was about crowd funding and how start-ups and growing businesses can make use of it. If the public believes in a project and they are willing to fund it, you are likely to receive lots of money. There are some downsides as well, as you need to put something in return. With a loan it is simple, you get an interest of x%, but with crowd funding, you can get returns in physical goods as well, or it can just be a gift. </a:t>
            </a:r>
          </a:p>
        </p:txBody>
      </p:sp>
    </p:spTree>
    <p:extLst>
      <p:ext uri="{BB962C8B-B14F-4D97-AF65-F5344CB8AC3E}">
        <p14:creationId xmlns:p14="http://schemas.microsoft.com/office/powerpoint/2010/main" val="30654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Crowd Funding: Own Research</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200">
                <a:solidFill>
                  <a:schemeClr val="bg1"/>
                </a:solidFill>
              </a:rPr>
              <a:t>Crowdfunding really lowers the barrier to start up a business. If you have trouble to reach investors, crowdfunding could be your cup of tea. However, is it wishful to have untested companies reaching out to investors through crowdfunding? (Forbes) Experts say that companies who have a game-changing technology and can generate their own finances after the first financial injections have a chance of succeeding. For the other companies (exemptions to the rule are omnipresent of course) will just postpone their problems to find investors to the second round.</a:t>
            </a:r>
          </a:p>
          <a:p>
            <a:endParaRPr lang="en-US" sz="2200">
              <a:solidFill>
                <a:schemeClr val="bg1"/>
              </a:solidFill>
            </a:endParaRPr>
          </a:p>
          <a:p>
            <a:r>
              <a:rPr lang="en-US" sz="2200">
                <a:solidFill>
                  <a:schemeClr val="bg1"/>
                </a:solidFill>
              </a:rPr>
              <a:t>(Forbes)</a:t>
            </a:r>
          </a:p>
        </p:txBody>
      </p:sp>
    </p:spTree>
    <p:extLst>
      <p:ext uri="{BB962C8B-B14F-4D97-AF65-F5344CB8AC3E}">
        <p14:creationId xmlns:p14="http://schemas.microsoft.com/office/powerpoint/2010/main" val="425041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Crowd Funding: Reflection</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400">
                <a:solidFill>
                  <a:schemeClr val="bg1"/>
                </a:solidFill>
              </a:rPr>
              <a:t>I really did not enjoy this seminar. Geert Stox was really into some movie which was funded entirely through crowdfunding, but at a certain moment, the fragments of this movie were misplaced and totally not in line with the subject. He could have made it really interesting, but I think he failed in this. I would have liked him talking about some recent projects (apart from the movie), which were great successes or big fails and what some criteria are to set up a successful crowdfunding campaign. </a:t>
            </a:r>
          </a:p>
        </p:txBody>
      </p:sp>
    </p:spTree>
    <p:extLst>
      <p:ext uri="{BB962C8B-B14F-4D97-AF65-F5344CB8AC3E}">
        <p14:creationId xmlns:p14="http://schemas.microsoft.com/office/powerpoint/2010/main" val="115509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Sources	</a:t>
            </a:r>
          </a:p>
        </p:txBody>
      </p:sp>
      <p:sp>
        <p:nvSpPr>
          <p:cNvPr id="3" name="Content Placeholder 2"/>
          <p:cNvSpPr>
            <a:spLocks noGrp="1"/>
          </p:cNvSpPr>
          <p:nvPr>
            <p:ph idx="1"/>
          </p:nvPr>
        </p:nvSpPr>
        <p:spPr>
          <a:xfrm>
            <a:off x="6049182" y="802638"/>
            <a:ext cx="5408696" cy="5252722"/>
          </a:xfrm>
        </p:spPr>
        <p:txBody>
          <a:bodyPr anchor="ctr">
            <a:normAutofit/>
          </a:bodyPr>
          <a:lstStyle/>
          <a:p>
            <a:pPr>
              <a:lnSpc>
                <a:spcPct val="70000"/>
              </a:lnSpc>
            </a:pPr>
            <a:r>
              <a:rPr lang="en-US" sz="1700">
                <a:solidFill>
                  <a:schemeClr val="bg1"/>
                </a:solidFill>
              </a:rPr>
              <a:t>Capitant. (n.d.). Capitant Logo. Capitant.</a:t>
            </a:r>
          </a:p>
          <a:p>
            <a:pPr>
              <a:lnSpc>
                <a:spcPct val="70000"/>
              </a:lnSpc>
            </a:pPr>
            <a:r>
              <a:rPr lang="en-US" sz="1700">
                <a:solidFill>
                  <a:schemeClr val="bg1"/>
                </a:solidFill>
              </a:rPr>
              <a:t>Google. (n.d.). Google Logo. Google.</a:t>
            </a:r>
          </a:p>
          <a:p>
            <a:pPr>
              <a:lnSpc>
                <a:spcPct val="70000"/>
              </a:lnSpc>
            </a:pPr>
            <a:r>
              <a:rPr lang="en-US" sz="1700">
                <a:solidFill>
                  <a:schemeClr val="bg1"/>
                </a:solidFill>
              </a:rPr>
              <a:t>Logsdon, Z. (2015, March 3). cross generational marketing strategy. Retrieved from http://www.thirddegreeadv.com: http://www.thirddegreeadv.com/cross-generational-marketing-strategy</a:t>
            </a:r>
          </a:p>
          <a:p>
            <a:pPr>
              <a:lnSpc>
                <a:spcPct val="70000"/>
              </a:lnSpc>
            </a:pPr>
            <a:r>
              <a:rPr lang="en-US" sz="1700">
                <a:solidFill>
                  <a:schemeClr val="bg1"/>
                </a:solidFill>
              </a:rPr>
              <a:t>PNGPIX. (n.d.). European Union flag. 	</a:t>
            </a:r>
          </a:p>
          <a:p>
            <a:pPr>
              <a:lnSpc>
                <a:spcPct val="70000"/>
              </a:lnSpc>
            </a:pPr>
            <a:r>
              <a:rPr lang="en-US" sz="1700">
                <a:solidFill>
                  <a:schemeClr val="bg1"/>
                </a:solidFill>
              </a:rPr>
              <a:t>Posillico, P. (n.d.). quotes/palma-posillico-quote-there-is-no-such-thing-as-failure-only-feedback-were-all. Retrieved from http://www.quotehd.com/: http://www.quotehd.com/quotes/palma-posillico-quote-there-is-no-such-thing-as-failure-only-feedback-were-all</a:t>
            </a:r>
          </a:p>
          <a:p>
            <a:pPr>
              <a:lnSpc>
                <a:spcPct val="70000"/>
              </a:lnSpc>
            </a:pPr>
            <a:r>
              <a:rPr lang="en-US" sz="1700">
                <a:solidFill>
                  <a:schemeClr val="bg1"/>
                </a:solidFill>
              </a:rPr>
              <a:t>The employment and social innovation programme (2014). [Motion Picture].</a:t>
            </a:r>
          </a:p>
          <a:p>
            <a:pPr>
              <a:lnSpc>
                <a:spcPct val="70000"/>
              </a:lnSpc>
            </a:pPr>
            <a:r>
              <a:rPr lang="en-US" sz="1700">
                <a:solidFill>
                  <a:schemeClr val="bg1"/>
                </a:solidFill>
              </a:rPr>
              <a:t>Tsui, V. (n.d.). Entrepreneurship. Harvard Business Review.</a:t>
            </a:r>
          </a:p>
          <a:p>
            <a:pPr>
              <a:lnSpc>
                <a:spcPct val="70000"/>
              </a:lnSpc>
            </a:pPr>
            <a:r>
              <a:rPr lang="en-US" sz="1700">
                <a:solidFill>
                  <a:schemeClr val="bg1"/>
                </a:solidFill>
              </a:rPr>
              <a:t>Van den Bergh, J., &amp; Behrer, M. (n.d.). How cool brands stay hot. </a:t>
            </a:r>
          </a:p>
          <a:p>
            <a:pPr>
              <a:lnSpc>
                <a:spcPct val="70000"/>
              </a:lnSpc>
            </a:pPr>
            <a:r>
              <a:rPr lang="en-US" sz="1700">
                <a:solidFill>
                  <a:schemeClr val="bg1"/>
                </a:solidFill>
              </a:rPr>
              <a:t>Forbes, The problems and promises of crowd funding</a:t>
            </a:r>
          </a:p>
          <a:p>
            <a:pPr>
              <a:lnSpc>
                <a:spcPct val="70000"/>
              </a:lnSpc>
            </a:pPr>
            <a:endParaRPr lang="en-US" sz="1700">
              <a:solidFill>
                <a:schemeClr val="bg1"/>
              </a:solidFill>
            </a:endParaRPr>
          </a:p>
        </p:txBody>
      </p:sp>
    </p:spTree>
    <p:extLst>
      <p:ext uri="{BB962C8B-B14F-4D97-AF65-F5344CB8AC3E}">
        <p14:creationId xmlns:p14="http://schemas.microsoft.com/office/powerpoint/2010/main" val="296011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Attended seminars</a:t>
            </a:r>
          </a:p>
        </p:txBody>
      </p:sp>
      <p:sp>
        <p:nvSpPr>
          <p:cNvPr id="3" name="Content Placeholder 2"/>
          <p:cNvSpPr>
            <a:spLocks noGrp="1"/>
          </p:cNvSpPr>
          <p:nvPr>
            <p:ph idx="1"/>
          </p:nvPr>
        </p:nvSpPr>
        <p:spPr>
          <a:xfrm>
            <a:off x="6049182" y="802638"/>
            <a:ext cx="5408696" cy="5252722"/>
          </a:xfrm>
        </p:spPr>
        <p:txBody>
          <a:bodyPr anchor="ctr">
            <a:normAutofit/>
          </a:bodyPr>
          <a:lstStyle/>
          <a:p>
            <a:pPr marL="285750" indent="-285750">
              <a:lnSpc>
                <a:spcPct val="70000"/>
              </a:lnSpc>
              <a:buFont typeface="Arial" charset="0"/>
              <a:buChar char="•"/>
            </a:pPr>
            <a:r>
              <a:rPr lang="en-US" sz="2200">
                <a:solidFill>
                  <a:schemeClr val="bg1"/>
                </a:solidFill>
                <a:latin typeface="Times New Roman" charset="0"/>
                <a:ea typeface="Times New Roman" charset="0"/>
                <a:cs typeface="Times New Roman" charset="0"/>
              </a:rPr>
              <a:t>Cross generational Marketing, by Joeri Van den Bergh on 18 October 2016, in A4 campus Kantienberg at 15:00</a:t>
            </a:r>
          </a:p>
          <a:p>
            <a:pPr marL="285750" indent="-285750">
              <a:lnSpc>
                <a:spcPct val="70000"/>
              </a:lnSpc>
              <a:buFont typeface="Arial" charset="0"/>
              <a:buChar char="•"/>
            </a:pPr>
            <a:r>
              <a:rPr lang="en-US" sz="2200">
                <a:solidFill>
                  <a:schemeClr val="bg1"/>
                </a:solidFill>
                <a:latin typeface="Times New Roman" charset="0"/>
                <a:ea typeface="Times New Roman" charset="0"/>
                <a:cs typeface="Times New Roman" charset="0"/>
              </a:rPr>
              <a:t>Social Europe,  by Stefaan Hermans on 15 November 2016, in A3 campus Kantienberg at 15:00</a:t>
            </a:r>
          </a:p>
          <a:p>
            <a:pPr marL="285750" indent="-285750">
              <a:lnSpc>
                <a:spcPct val="70000"/>
              </a:lnSpc>
              <a:buFont typeface="Arial" charset="0"/>
              <a:buChar char="•"/>
            </a:pPr>
            <a:r>
              <a:rPr lang="en-US" sz="2200">
                <a:solidFill>
                  <a:schemeClr val="bg1"/>
                </a:solidFill>
                <a:latin typeface="Times New Roman" charset="0"/>
                <a:ea typeface="Times New Roman" charset="0"/>
                <a:cs typeface="Times New Roman" charset="0"/>
              </a:rPr>
              <a:t>The key to investing, by Pierre Huylenbroeck - Geert Van Herck - Stephan Desplancke on 11 October 2016, in Auditorium Quetelet at the faculty of economics and business of the University of Ghent at 19:00 (External by Capitant)</a:t>
            </a:r>
          </a:p>
          <a:p>
            <a:pPr marL="285750" indent="-285750">
              <a:lnSpc>
                <a:spcPct val="70000"/>
              </a:lnSpc>
              <a:buFont typeface="Arial" charset="0"/>
              <a:buChar char="•"/>
            </a:pPr>
            <a:r>
              <a:rPr lang="en-US" sz="2200">
                <a:solidFill>
                  <a:schemeClr val="bg1"/>
                </a:solidFill>
                <a:latin typeface="Times New Roman" charset="0"/>
                <a:ea typeface="Times New Roman" charset="0"/>
                <a:cs typeface="Times New Roman" charset="0"/>
              </a:rPr>
              <a:t>Fundamentals of Adwords, by Dimitri Dekdouk on 6 October 2016, in A3 campus Kantienberg at 18:30 (External by Google)</a:t>
            </a:r>
          </a:p>
          <a:p>
            <a:pPr marL="285750" indent="-285750">
              <a:lnSpc>
                <a:spcPct val="70000"/>
              </a:lnSpc>
              <a:buFont typeface="Arial" charset="0"/>
              <a:buChar char="•"/>
            </a:pPr>
            <a:r>
              <a:rPr lang="en-US" sz="2200">
                <a:solidFill>
                  <a:schemeClr val="bg1"/>
                </a:solidFill>
                <a:latin typeface="Times New Roman" charset="0"/>
                <a:ea typeface="Times New Roman" charset="0"/>
                <a:cs typeface="Times New Roman" charset="0"/>
              </a:rPr>
              <a:t>Crowd funding, by Geert Stox on 28 February 2017, in A2  campus Kantienberg at 15:00</a:t>
            </a:r>
            <a:br>
              <a:rPr lang="en-US" sz="2200">
                <a:solidFill>
                  <a:schemeClr val="bg1"/>
                </a:solidFill>
                <a:latin typeface="Times New Roman" charset="0"/>
                <a:ea typeface="Times New Roman" charset="0"/>
                <a:cs typeface="Times New Roman" charset="0"/>
              </a:rPr>
            </a:br>
            <a:endParaRPr lang="en-US" sz="2200">
              <a:solidFill>
                <a:schemeClr val="bg1"/>
              </a:solidFill>
              <a:latin typeface="Times New Roman" charset="0"/>
              <a:ea typeface="Times New Roman" charset="0"/>
              <a:cs typeface="Times New Roman" charset="0"/>
            </a:endParaRPr>
          </a:p>
          <a:p>
            <a:pPr>
              <a:lnSpc>
                <a:spcPct val="70000"/>
              </a:lnSpc>
            </a:pPr>
            <a:endParaRPr lang="en-US" sz="2200">
              <a:solidFill>
                <a:schemeClr val="bg1"/>
              </a:solidFill>
            </a:endParaRPr>
          </a:p>
        </p:txBody>
      </p:sp>
    </p:spTree>
    <p:extLst>
      <p:ext uri="{BB962C8B-B14F-4D97-AF65-F5344CB8AC3E}">
        <p14:creationId xmlns:p14="http://schemas.microsoft.com/office/powerpoint/2010/main" val="272743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lnSpc>
                <a:spcPct val="80000"/>
              </a:lnSpc>
            </a:pPr>
            <a:r>
              <a:rPr lang="en-US" sz="3200"/>
              <a:t>Cross generational marketing: summary of seminar</a:t>
            </a:r>
          </a:p>
        </p:txBody>
      </p:sp>
      <p:sp>
        <p:nvSpPr>
          <p:cNvPr id="3" name="Content Placeholder 2"/>
          <p:cNvSpPr>
            <a:spLocks noGrp="1"/>
          </p:cNvSpPr>
          <p:nvPr>
            <p:ph idx="1"/>
          </p:nvPr>
        </p:nvSpPr>
        <p:spPr>
          <a:xfrm>
            <a:off x="6049182" y="802638"/>
            <a:ext cx="5408696" cy="5252722"/>
          </a:xfrm>
        </p:spPr>
        <p:txBody>
          <a:bodyPr anchor="ctr">
            <a:normAutofit/>
          </a:bodyPr>
          <a:lstStyle/>
          <a:p>
            <a:pPr>
              <a:lnSpc>
                <a:spcPct val="80000"/>
              </a:lnSpc>
            </a:pPr>
            <a:r>
              <a:rPr lang="en-US" sz="2400">
                <a:solidFill>
                  <a:schemeClr val="bg1"/>
                </a:solidFill>
              </a:rPr>
              <a:t>Mister Joeri Van den Bergh had a really interesting seminar about the next generation: NXTGen, which consist out of X, Y and Z and how their behaviour requires marketeers to approach them differently if they want to keep their customers. He had three main points about this:</a:t>
            </a:r>
          </a:p>
          <a:p>
            <a:pPr>
              <a:lnSpc>
                <a:spcPct val="80000"/>
              </a:lnSpc>
            </a:pPr>
            <a:r>
              <a:rPr lang="en-US" sz="2400">
                <a:solidFill>
                  <a:schemeClr val="bg1"/>
                </a:solidFill>
              </a:rPr>
              <a:t>1. Snapiness: Change the media platforms you are using</a:t>
            </a:r>
          </a:p>
          <a:p>
            <a:pPr>
              <a:lnSpc>
                <a:spcPct val="80000"/>
              </a:lnSpc>
            </a:pPr>
            <a:r>
              <a:rPr lang="en-US" sz="2400">
                <a:solidFill>
                  <a:schemeClr val="bg1"/>
                </a:solidFill>
              </a:rPr>
              <a:t>2. Dreaming of a better world: Make sure you address more than only your business aspects, try to do something for the world</a:t>
            </a:r>
          </a:p>
          <a:p>
            <a:pPr>
              <a:lnSpc>
                <a:spcPct val="80000"/>
              </a:lnSpc>
            </a:pPr>
            <a:r>
              <a:rPr lang="en-US" sz="2400">
                <a:solidFill>
                  <a:schemeClr val="bg1"/>
                </a:solidFill>
              </a:rPr>
              <a:t>3. I am making it: Create engagement</a:t>
            </a:r>
          </a:p>
          <a:p>
            <a:pPr>
              <a:lnSpc>
                <a:spcPct val="80000"/>
              </a:lnSpc>
            </a:pPr>
            <a:endParaRPr lang="en-US" sz="2400">
              <a:solidFill>
                <a:schemeClr val="bg1"/>
              </a:solidFill>
            </a:endParaRPr>
          </a:p>
          <a:p>
            <a:pPr>
              <a:lnSpc>
                <a:spcPct val="80000"/>
              </a:lnSpc>
            </a:pPr>
            <a:endParaRPr lang="en-US" sz="2400">
              <a:solidFill>
                <a:schemeClr val="bg1"/>
              </a:solidFill>
            </a:endParaRPr>
          </a:p>
        </p:txBody>
      </p:sp>
    </p:spTree>
    <p:extLst>
      <p:ext uri="{BB962C8B-B14F-4D97-AF65-F5344CB8AC3E}">
        <p14:creationId xmlns:p14="http://schemas.microsoft.com/office/powerpoint/2010/main" val="162673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693455"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692" y="938213"/>
            <a:ext cx="4308871" cy="523874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838200" y="365126"/>
            <a:ext cx="5340605" cy="1146176"/>
          </a:xfrm>
        </p:spPr>
        <p:txBody>
          <a:bodyPr>
            <a:normAutofit/>
          </a:bodyPr>
          <a:lstStyle/>
          <a:p>
            <a:pPr>
              <a:lnSpc>
                <a:spcPct val="80000"/>
              </a:lnSpc>
            </a:pPr>
            <a:r>
              <a:rPr lang="en-US" sz="3700" dirty="0"/>
              <a:t>Cross Generational Marketing: Own research</a:t>
            </a:r>
          </a:p>
        </p:txBody>
      </p:sp>
      <p:sp>
        <p:nvSpPr>
          <p:cNvPr id="9" name="Content Placeholder 8"/>
          <p:cNvSpPr>
            <a:spLocks noGrp="1"/>
          </p:cNvSpPr>
          <p:nvPr>
            <p:ph idx="1"/>
          </p:nvPr>
        </p:nvSpPr>
        <p:spPr>
          <a:xfrm>
            <a:off x="550817" y="2161064"/>
            <a:ext cx="3603171" cy="4227512"/>
          </a:xfrm>
        </p:spPr>
        <p:txBody>
          <a:bodyPr anchor="ctr">
            <a:normAutofit fontScale="77500" lnSpcReduction="20000"/>
          </a:bodyPr>
          <a:lstStyle/>
          <a:p>
            <a:r>
              <a:rPr lang="en-US" sz="2000" dirty="0" smtClean="0">
                <a:solidFill>
                  <a:schemeClr val="bg1"/>
                </a:solidFill>
              </a:rPr>
              <a:t>If you want to approach every generation correctly, you need to make a distinction between their generation. There is however a balance which is applicable to all three and that is what you need to find. The following elements are essential to offer to your customers:</a:t>
            </a:r>
          </a:p>
          <a:p>
            <a:r>
              <a:rPr lang="en-US" sz="2000" dirty="0" smtClean="0">
                <a:solidFill>
                  <a:schemeClr val="bg1"/>
                </a:solidFill>
              </a:rPr>
              <a:t>Trust</a:t>
            </a:r>
          </a:p>
          <a:p>
            <a:r>
              <a:rPr lang="en-US" sz="2000" dirty="0" smtClean="0">
                <a:solidFill>
                  <a:schemeClr val="bg1"/>
                </a:solidFill>
              </a:rPr>
              <a:t>Reliability</a:t>
            </a:r>
          </a:p>
          <a:p>
            <a:r>
              <a:rPr lang="en-US" sz="2000" dirty="0" smtClean="0">
                <a:solidFill>
                  <a:schemeClr val="bg1"/>
                </a:solidFill>
              </a:rPr>
              <a:t>Personalized experience</a:t>
            </a:r>
          </a:p>
          <a:p>
            <a:r>
              <a:rPr lang="en-US" sz="2000" dirty="0" smtClean="0">
                <a:solidFill>
                  <a:schemeClr val="bg1"/>
                </a:solidFill>
              </a:rPr>
              <a:t>Ease of use</a:t>
            </a:r>
          </a:p>
          <a:p>
            <a:endParaRPr lang="en-US" sz="2000" dirty="0">
              <a:solidFill>
                <a:schemeClr val="bg1"/>
              </a:solidFill>
            </a:endParaRPr>
          </a:p>
          <a:p>
            <a:r>
              <a:rPr lang="en-US" sz="2000" dirty="0" smtClean="0">
                <a:solidFill>
                  <a:schemeClr val="bg1"/>
                </a:solidFill>
              </a:rPr>
              <a:t>Baby boomers are at the end of their ‘spending power curve’, but millennials will be the next ones to spend in your business</a:t>
            </a: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smtClean="0">
                <a:solidFill>
                  <a:schemeClr val="bg1"/>
                </a:solidFill>
              </a:rPr>
              <a:t>(Logsdon, 2015)</a:t>
            </a:r>
          </a:p>
        </p:txBody>
      </p:sp>
      <p:sp>
        <p:nvSpPr>
          <p:cNvPr id="3" name="Rectangle 2"/>
          <p:cNvSpPr/>
          <p:nvPr/>
        </p:nvSpPr>
        <p:spPr>
          <a:xfrm>
            <a:off x="8115985" y="6176962"/>
            <a:ext cx="1688283" cy="369332"/>
          </a:xfrm>
          <a:prstGeom prst="rect">
            <a:avLst/>
          </a:prstGeom>
        </p:spPr>
        <p:txBody>
          <a:bodyPr wrap="none">
            <a:spAutoFit/>
          </a:bodyPr>
          <a:lstStyle/>
          <a:p>
            <a:r>
              <a:rPr lang="en-US" dirty="0" smtClean="0"/>
              <a:t>(Logsdon, 2015)</a:t>
            </a:r>
            <a:endParaRPr lang="en-US" dirty="0" smtClean="0"/>
          </a:p>
        </p:txBody>
      </p:sp>
    </p:spTree>
    <p:extLst>
      <p:ext uri="{BB962C8B-B14F-4D97-AF65-F5344CB8AC3E}">
        <p14:creationId xmlns:p14="http://schemas.microsoft.com/office/powerpoint/2010/main" val="306417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D453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pPr>
              <a:lnSpc>
                <a:spcPct val="80000"/>
              </a:lnSpc>
            </a:pPr>
            <a:r>
              <a:rPr lang="en-US" dirty="0"/>
              <a:t>Cross Generational Marketing: Reflection</a:t>
            </a:r>
          </a:p>
        </p:txBody>
      </p:sp>
      <p:sp>
        <p:nvSpPr>
          <p:cNvPr id="3" name="Content Placeholder 2"/>
          <p:cNvSpPr>
            <a:spLocks noGrp="1"/>
          </p:cNvSpPr>
          <p:nvPr>
            <p:ph idx="1"/>
          </p:nvPr>
        </p:nvSpPr>
        <p:spPr>
          <a:xfrm>
            <a:off x="4965431" y="2438400"/>
            <a:ext cx="6586489" cy="3785419"/>
          </a:xfrm>
        </p:spPr>
        <p:txBody>
          <a:bodyPr>
            <a:normAutofit/>
          </a:bodyPr>
          <a:lstStyle/>
          <a:p>
            <a:r>
              <a:rPr lang="en-US" sz="2000"/>
              <a:t>In my opinion, this was the most interesting seminar organised by Artevelde University College. I have learnt a lot of ‘new’ things about marketing to different generations. I already heard some theory about the differences between generations X, Y and Z, but Mr. Van den Bergh really explained it well. After this seminar, I am more aware of these differences and I think that it is something to really take into account once I start working in a real business. </a:t>
            </a:r>
          </a:p>
        </p:txBody>
      </p:sp>
    </p:spTree>
    <p:extLst>
      <p:ext uri="{BB962C8B-B14F-4D97-AF65-F5344CB8AC3E}">
        <p14:creationId xmlns:p14="http://schemas.microsoft.com/office/powerpoint/2010/main" val="257413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2C4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02" b="-3"/>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p:cNvSpPr>
            <a:spLocks noGrp="1"/>
          </p:cNvSpPr>
          <p:nvPr>
            <p:ph type="title"/>
          </p:nvPr>
        </p:nvSpPr>
        <p:spPr>
          <a:xfrm>
            <a:off x="640079" y="4526280"/>
            <a:ext cx="7410681" cy="1737360"/>
          </a:xfrm>
        </p:spPr>
        <p:txBody>
          <a:bodyPr>
            <a:normAutofit/>
          </a:bodyPr>
          <a:lstStyle/>
          <a:p>
            <a:r>
              <a:rPr lang="en-US" sz="4800" dirty="0"/>
              <a:t>Social </a:t>
            </a:r>
            <a:r>
              <a:rPr lang="en-US" sz="4800" dirty="0" smtClean="0"/>
              <a:t>Europe: Summary</a:t>
            </a:r>
            <a:endParaRPr lang="en-US" sz="4800" dirty="0"/>
          </a:p>
        </p:txBody>
      </p:sp>
      <p:sp>
        <p:nvSpPr>
          <p:cNvPr id="3" name="Content Placeholder 2"/>
          <p:cNvSpPr>
            <a:spLocks noGrp="1"/>
          </p:cNvSpPr>
          <p:nvPr>
            <p:ph idx="1"/>
          </p:nvPr>
        </p:nvSpPr>
        <p:spPr>
          <a:xfrm>
            <a:off x="640080" y="595293"/>
            <a:ext cx="5676637" cy="3463951"/>
          </a:xfrm>
        </p:spPr>
        <p:txBody>
          <a:bodyPr anchor="ctr">
            <a:normAutofit/>
          </a:bodyPr>
          <a:lstStyle/>
          <a:p>
            <a:pPr>
              <a:lnSpc>
                <a:spcPct val="80000"/>
              </a:lnSpc>
            </a:pPr>
            <a:r>
              <a:rPr lang="en-US" sz="1800"/>
              <a:t>Mr. Hermans spoke really passionately about the European Union, how it is questioned and that it are difficult times. He told us that the EU is planning on a new social policy based on three pillars:</a:t>
            </a:r>
          </a:p>
          <a:p>
            <a:pPr>
              <a:lnSpc>
                <a:spcPct val="80000"/>
              </a:lnSpc>
            </a:pPr>
            <a:r>
              <a:rPr lang="en-US" sz="1800"/>
              <a:t>1. Funding coordination</a:t>
            </a:r>
          </a:p>
          <a:p>
            <a:pPr>
              <a:lnSpc>
                <a:spcPct val="80000"/>
              </a:lnSpc>
            </a:pPr>
            <a:r>
              <a:rPr lang="en-US" sz="1800"/>
              <a:t>2. Social acquis</a:t>
            </a:r>
          </a:p>
          <a:p>
            <a:pPr>
              <a:lnSpc>
                <a:spcPct val="80000"/>
              </a:lnSpc>
            </a:pPr>
            <a:r>
              <a:rPr lang="en-US" sz="1800"/>
              <a:t>3. New policy tools</a:t>
            </a:r>
          </a:p>
          <a:p>
            <a:pPr>
              <a:lnSpc>
                <a:spcPct val="80000"/>
              </a:lnSpc>
            </a:pPr>
            <a:endParaRPr lang="en-US" sz="1800"/>
          </a:p>
          <a:p>
            <a:pPr>
              <a:lnSpc>
                <a:spcPct val="80000"/>
              </a:lnSpc>
            </a:pPr>
            <a:r>
              <a:rPr lang="en-US" sz="1800"/>
              <a:t>The EU wants to focus more on the future of all citizens of the EU, by creating a fairer job market. Graduates and young professionals are also their top priority in the new plans. </a:t>
            </a:r>
          </a:p>
        </p:txBody>
      </p:sp>
      <p:sp>
        <p:nvSpPr>
          <p:cNvPr id="5" name="TextBox 4"/>
          <p:cNvSpPr txBox="1"/>
          <p:nvPr/>
        </p:nvSpPr>
        <p:spPr>
          <a:xfrm>
            <a:off x="10092641" y="3930904"/>
            <a:ext cx="1035861" cy="369332"/>
          </a:xfrm>
          <a:prstGeom prst="rect">
            <a:avLst/>
          </a:prstGeom>
          <a:noFill/>
        </p:spPr>
        <p:txBody>
          <a:bodyPr wrap="none" rtlCol="0">
            <a:spAutoFit/>
          </a:bodyPr>
          <a:lstStyle/>
          <a:p>
            <a:r>
              <a:rPr lang="en-US" smtClean="0"/>
              <a:t>(PNGPIX)</a:t>
            </a:r>
            <a:endParaRPr lang="en-US"/>
          </a:p>
        </p:txBody>
      </p:sp>
    </p:spTree>
    <p:extLst>
      <p:ext uri="{BB962C8B-B14F-4D97-AF65-F5344CB8AC3E}">
        <p14:creationId xmlns:p14="http://schemas.microsoft.com/office/powerpoint/2010/main" val="274306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Social Europe: Own research</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400">
                <a:solidFill>
                  <a:schemeClr val="bg1"/>
                </a:solidFill>
              </a:rPr>
              <a:t>The European Union has introduced their new social policy in order to make sure that their projects have a positive impact on people. This includes aiding social entrepreneurship via financing (microfinancing), funding programmes to help graduates and young professionals to get a job, and to create a fair job market. The latter means that the same job should get the same wage. Nowadays, Eastern-Europeans get a way lower wage than their Western-European colleagues, while performing the same job. </a:t>
            </a:r>
          </a:p>
          <a:p>
            <a:r>
              <a:rPr lang="en-US" sz="2400">
                <a:solidFill>
                  <a:schemeClr val="bg1"/>
                </a:solidFill>
              </a:rPr>
              <a:t>(Employment and social affairs, EU)</a:t>
            </a:r>
          </a:p>
        </p:txBody>
      </p:sp>
    </p:spTree>
    <p:extLst>
      <p:ext uri="{BB962C8B-B14F-4D97-AF65-F5344CB8AC3E}">
        <p14:creationId xmlns:p14="http://schemas.microsoft.com/office/powerpoint/2010/main" val="109864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330" r="5545"/>
          <a:stretch/>
        </p:blipFill>
        <p:spPr>
          <a:xfrm>
            <a:off x="20" y="10"/>
            <a:ext cx="4635571" cy="6857990"/>
          </a:xfrm>
          <a:prstGeom prst="rect">
            <a:avLst/>
          </a:prstGeom>
          <a:effectLst/>
        </p:spPr>
      </p:pic>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4644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r>
              <a:rPr lang="en-US" dirty="0"/>
              <a:t>Social Europe: Reflection	</a:t>
            </a:r>
          </a:p>
        </p:txBody>
      </p:sp>
      <p:sp>
        <p:nvSpPr>
          <p:cNvPr id="3" name="Content Placeholder 2"/>
          <p:cNvSpPr>
            <a:spLocks noGrp="1"/>
          </p:cNvSpPr>
          <p:nvPr>
            <p:ph idx="1"/>
          </p:nvPr>
        </p:nvSpPr>
        <p:spPr>
          <a:xfrm>
            <a:off x="4965431" y="2438400"/>
            <a:ext cx="6586489" cy="3785419"/>
          </a:xfrm>
        </p:spPr>
        <p:txBody>
          <a:bodyPr>
            <a:normAutofit/>
          </a:bodyPr>
          <a:lstStyle/>
          <a:p>
            <a:r>
              <a:rPr lang="en-US" sz="2000"/>
              <a:t>This was a seminar of which I had very high expectations. However, Mr. Hermans gave more of a promotional talk about the EU in stead of giving us some valuable information (or have a good debate). When I asked him a question about the fact that Polish workers are working here way below a fair wage, he just told me that I had been mis-informed and this is not true. I was really irritated by this, because he did not let me ask another question. </a:t>
            </a:r>
          </a:p>
          <a:p>
            <a:r>
              <a:rPr lang="en-US" sz="2000"/>
              <a:t>The initiatives the EU takes to tackle the problems they are facing now, were interesting though. </a:t>
            </a:r>
          </a:p>
        </p:txBody>
      </p:sp>
    </p:spTree>
    <p:extLst>
      <p:ext uri="{BB962C8B-B14F-4D97-AF65-F5344CB8AC3E}">
        <p14:creationId xmlns:p14="http://schemas.microsoft.com/office/powerpoint/2010/main" val="1787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693455"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498" y="938213"/>
            <a:ext cx="4361258" cy="523874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838200" y="365126"/>
            <a:ext cx="5340605" cy="1146176"/>
          </a:xfrm>
        </p:spPr>
        <p:txBody>
          <a:bodyPr>
            <a:normAutofit/>
          </a:bodyPr>
          <a:lstStyle/>
          <a:p>
            <a:pPr>
              <a:lnSpc>
                <a:spcPct val="80000"/>
              </a:lnSpc>
            </a:pPr>
            <a:r>
              <a:rPr lang="en-US" sz="3700" dirty="0"/>
              <a:t>The Key to </a:t>
            </a:r>
            <a:r>
              <a:rPr lang="en-US" sz="3700" dirty="0" smtClean="0"/>
              <a:t>Investing</a:t>
            </a:r>
            <a:r>
              <a:rPr lang="en-US" sz="3700" dirty="0"/>
              <a:t>: Why I chose this seminar</a:t>
            </a:r>
          </a:p>
        </p:txBody>
      </p:sp>
      <p:sp>
        <p:nvSpPr>
          <p:cNvPr id="3" name="Content Placeholder 2"/>
          <p:cNvSpPr>
            <a:spLocks noGrp="1"/>
          </p:cNvSpPr>
          <p:nvPr>
            <p:ph idx="1"/>
          </p:nvPr>
        </p:nvSpPr>
        <p:spPr>
          <a:xfrm>
            <a:off x="838200" y="2173288"/>
            <a:ext cx="3603171" cy="3639684"/>
          </a:xfrm>
        </p:spPr>
        <p:txBody>
          <a:bodyPr anchor="ctr">
            <a:normAutofit/>
          </a:bodyPr>
          <a:lstStyle/>
          <a:p>
            <a:r>
              <a:rPr lang="en-US" sz="2000">
                <a:solidFill>
                  <a:schemeClr val="bg1"/>
                </a:solidFill>
              </a:rPr>
              <a:t>I chose this seminar because I have attended almost every seminar organised by Capitant in the past 3 years. I am really interested in finance and financial markets. I have learnt that Capitant offers great lectures by really good speakers. </a:t>
            </a:r>
          </a:p>
        </p:txBody>
      </p:sp>
      <p:sp>
        <p:nvSpPr>
          <p:cNvPr id="5" name="TextBox 4"/>
          <p:cNvSpPr txBox="1"/>
          <p:nvPr/>
        </p:nvSpPr>
        <p:spPr>
          <a:xfrm>
            <a:off x="8402121" y="6488668"/>
            <a:ext cx="1116011" cy="369332"/>
          </a:xfrm>
          <a:prstGeom prst="rect">
            <a:avLst/>
          </a:prstGeom>
          <a:noFill/>
        </p:spPr>
        <p:txBody>
          <a:bodyPr wrap="none" rtlCol="0">
            <a:spAutoFit/>
          </a:bodyPr>
          <a:lstStyle/>
          <a:p>
            <a:r>
              <a:rPr lang="en-US" dirty="0" smtClean="0"/>
              <a:t>(</a:t>
            </a:r>
            <a:r>
              <a:rPr lang="en-US" dirty="0" err="1" smtClean="0"/>
              <a:t>Capitant</a:t>
            </a:r>
            <a:r>
              <a:rPr lang="en-US" dirty="0" smtClean="0"/>
              <a:t>)</a:t>
            </a:r>
            <a:endParaRPr lang="en-US" dirty="0"/>
          </a:p>
        </p:txBody>
      </p:sp>
    </p:spTree>
    <p:extLst>
      <p:ext uri="{BB962C8B-B14F-4D97-AF65-F5344CB8AC3E}">
        <p14:creationId xmlns:p14="http://schemas.microsoft.com/office/powerpoint/2010/main" val="1544937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1579</Words>
  <Application>Microsoft Macintosh PowerPoint</Application>
  <PresentationFormat>Widescreen</PresentationFormat>
  <Paragraphs>70</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Times New Roman</vt:lpstr>
      <vt:lpstr>Arial</vt:lpstr>
      <vt:lpstr>Office Theme</vt:lpstr>
      <vt:lpstr>My seminars</vt:lpstr>
      <vt:lpstr>Attended seminars</vt:lpstr>
      <vt:lpstr>Cross generational marketing: summary of seminar</vt:lpstr>
      <vt:lpstr>Cross Generational Marketing: Own research</vt:lpstr>
      <vt:lpstr>Cross Generational Marketing: Reflection</vt:lpstr>
      <vt:lpstr>Social Europe: Summary</vt:lpstr>
      <vt:lpstr>Social Europe: Own research</vt:lpstr>
      <vt:lpstr>Social Europe: Reflection </vt:lpstr>
      <vt:lpstr>The Key to Investing: Why I chose this seminar</vt:lpstr>
      <vt:lpstr>The Key to Investing: Summary</vt:lpstr>
      <vt:lpstr>The Key to Investing: Reflection</vt:lpstr>
      <vt:lpstr>Fundamentals of AdWords: Why I chose this seminar</vt:lpstr>
      <vt:lpstr>Fundamentals of AdWords: Summary</vt:lpstr>
      <vt:lpstr>Fundamentals of AdWords: Reflection</vt:lpstr>
      <vt:lpstr>Crowd Funding: Summary</vt:lpstr>
      <vt:lpstr>Crowd Funding: Own Research</vt:lpstr>
      <vt:lpstr>Crowd Funding: Reflection</vt:lpstr>
      <vt:lpstr>Sources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Lennard de Ridder</dc:creator>
  <cp:lastModifiedBy>Lennard de Ridder</cp:lastModifiedBy>
  <cp:revision>9</cp:revision>
  <dcterms:created xsi:type="dcterms:W3CDTF">2017-05-12T07:30:26Z</dcterms:created>
  <dcterms:modified xsi:type="dcterms:W3CDTF">2017-05-12T09:01:54Z</dcterms:modified>
</cp:coreProperties>
</file>